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2"/>
  </p:notesMasterIdLst>
  <p:sldIdLst>
    <p:sldId id="256" r:id="rId2"/>
    <p:sldId id="258" r:id="rId3"/>
    <p:sldId id="259" r:id="rId4"/>
    <p:sldId id="280" r:id="rId5"/>
    <p:sldId id="281" r:id="rId6"/>
    <p:sldId id="285" r:id="rId7"/>
    <p:sldId id="286" r:id="rId8"/>
    <p:sldId id="283" r:id="rId9"/>
    <p:sldId id="288" r:id="rId10"/>
    <p:sldId id="284" r:id="rId11"/>
  </p:sldIdLst>
  <p:sldSz cx="9144000" cy="5143500" type="screen16x9"/>
  <p:notesSz cx="6858000" cy="9144000"/>
  <p:embeddedFontLst>
    <p:embeddedFont>
      <p:font typeface="Tunga" panose="020B0502040204020203" pitchFamily="34" charset="0"/>
      <p:regular r:id="rId13"/>
      <p:bold r:id="rId14"/>
    </p:embeddedFont>
    <p:embeddedFont>
      <p:font typeface="Titillium Web" panose="020B0604020202020204" charset="0"/>
      <p:regular r:id="rId15"/>
      <p:bold r:id="rId16"/>
      <p:italic r:id="rId17"/>
      <p:boldItalic r:id="rId18"/>
    </p:embeddedFont>
    <p:embeddedFont>
      <p:font typeface="Bookman Old Style" panose="02050604050505020204" pitchFamily="18" charset="0"/>
      <p:regular r:id="rId19"/>
      <p:bold r:id="rId20"/>
      <p:italic r:id="rId21"/>
      <p:boldItalic r:id="rId22"/>
    </p:embeddedFont>
    <p:embeddedFont>
      <p:font typeface="Dosis ExtraLight" panose="020B0604020202020204" charset="0"/>
      <p:regular r:id="rId23"/>
      <p:bold r:id="rId24"/>
    </p:embeddedFont>
    <p:embeddedFont>
      <p:font typeface="Franklin Gothic Medium" panose="020B0603020102020204" pitchFamily="34" charset="0"/>
      <p:regular r:id="rId25"/>
      <p:italic r:id="rId26"/>
    </p:embeddedFont>
    <p:embeddedFont>
      <p:font typeface="Franklin Gothic Book" panose="020B0503020102020204" pitchFamily="3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8"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February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February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February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February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February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February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February 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February 8,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February 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February 8, 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February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February 8, 2023</a:t>
            </a:fld>
            <a:endParaRPr lang="en-US" dirty="0"/>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lvl="0" indent="0" algn="l"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thruBlk="1"/>
  </p:transition>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questionpro.com/blog/correlational-research/"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questionpro.com/blog/non-experimental-resear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www.questionpro.com/blog/experimental-research/"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a:latin typeface="Times New Roman" pitchFamily="18" charset="0"/>
                <a:cs typeface="Times New Roman" pitchFamily="18" charset="0"/>
              </a:rPr>
              <a:t>MODULE  NAME: </a:t>
            </a:r>
            <a:r>
              <a:rPr lang="en-US" sz="1200" dirty="0" smtClean="0">
                <a:latin typeface="Times New Roman" pitchFamily="18" charset="0"/>
                <a:cs typeface="Times New Roman" pitchFamily="18" charset="0"/>
              </a:rPr>
              <a:t>RESEARCH ACTION</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CODE:GST </a:t>
            </a:r>
            <a:r>
              <a:rPr lang="en-US" sz="1200" dirty="0" smtClean="0">
                <a:latin typeface="Times New Roman" pitchFamily="18" charset="0"/>
                <a:cs typeface="Times New Roman" pitchFamily="18" charset="0"/>
              </a:rPr>
              <a:t>06101</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DEPARTMENT  :JOURNALISM</a:t>
            </a: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LEVEL:6</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SEMESTER: </a:t>
            </a:r>
            <a:r>
              <a:rPr lang="en-US" sz="1200" dirty="0" smtClean="0">
                <a:latin typeface="Times New Roman" pitchFamily="18" charset="0"/>
                <a:cs typeface="Times New Roman" pitchFamily="18" charset="0"/>
              </a:rPr>
              <a:t>I</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TUTOR’S NAME:AYUBU GAMBA</a:t>
            </a: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a:latin typeface="Times New Roman" pitchFamily="18" charset="0"/>
                <a:cs typeface="Times New Roman" pitchFamily="18" charset="0"/>
              </a:rPr>
              <a:t>Full name: AYUBU GAMBA.</a:t>
            </a:r>
          </a:p>
          <a:p>
            <a:pPr marL="76200" indent="0">
              <a:buNone/>
            </a:pPr>
            <a:r>
              <a:rPr lang="en-US" sz="1400" dirty="0">
                <a:latin typeface="Times New Roman" pitchFamily="18" charset="0"/>
                <a:cs typeface="Times New Roman" pitchFamily="18" charset="0"/>
              </a:rPr>
              <a:t>Department: JOURNALISM.</a:t>
            </a:r>
          </a:p>
          <a:p>
            <a:pPr marL="76200" indent="0">
              <a:buNone/>
            </a:pPr>
            <a:r>
              <a:rPr lang="en-US" sz="1400" dirty="0">
                <a:latin typeface="Times New Roman" pitchFamily="18" charset="0"/>
                <a:cs typeface="Times New Roman" pitchFamily="18" charset="0"/>
              </a:rPr>
              <a:t>Email Address:agamba133@gmail.com</a:t>
            </a:r>
          </a:p>
          <a:p>
            <a:pPr marL="76200" indent="0">
              <a:buNone/>
            </a:pPr>
            <a:r>
              <a:rPr lang="en-US" sz="1400" dirty="0">
                <a:latin typeface="Times New Roman" pitchFamily="18" charset="0"/>
                <a:cs typeface="Times New Roman" pitchFamily="18" charset="0"/>
              </a:rPr>
              <a:t>Phone number:0769055073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3" name="Google Shape;385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3850" name="Google Shape;3850;p15"/>
          <p:cNvSpPr txBox="1">
            <a:spLocks noGrp="1"/>
          </p:cNvSpPr>
          <p:nvPr>
            <p:ph type="ctrTitle" idx="4294967295"/>
          </p:nvPr>
        </p:nvSpPr>
        <p:spPr>
          <a:xfrm>
            <a:off x="0" y="57150"/>
            <a:ext cx="7086600" cy="68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a:t>
            </a:r>
            <a:r>
              <a:rPr lang="en-US" sz="1800" dirty="0" smtClean="0">
                <a:latin typeface="Times New Roman" pitchFamily="18" charset="0"/>
                <a:cs typeface="Times New Roman" pitchFamily="18" charset="0"/>
              </a:rPr>
              <a:t>2:RESEARCH DESIGN IN MEDIA PRACTICE</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0" y="895350"/>
            <a:ext cx="7010400" cy="3560763"/>
          </a:xfrm>
          <a:prstGeom prst="rect">
            <a:avLst/>
          </a:prstGeom>
        </p:spPr>
        <p:txBody>
          <a:bodyPr spcFirstLastPara="1" wrap="square" lIns="91425" tIns="91425" rIns="91425" bIns="91425" anchor="t" anchorCtr="0">
            <a:noAutofit/>
          </a:bodyPr>
          <a:lstStyle/>
          <a:p>
            <a:pPr algn="ctr"/>
            <a:r>
              <a:rPr lang="en-US" sz="3200" dirty="0">
                <a:solidFill>
                  <a:srgbClr val="FF0000"/>
                </a:solidFill>
                <a:latin typeface="Bookman Old Style" pitchFamily="18" charset="0"/>
              </a:rPr>
              <a:t>TYPES OF RESEARCH DESIGN  </a:t>
            </a:r>
          </a:p>
          <a:p>
            <a:pPr marL="342900" indent="-342900" algn="ctr">
              <a:lnSpc>
                <a:spcPct val="200000"/>
              </a:lnSpc>
              <a:buAutoNum type="arabicPeriod"/>
            </a:pPr>
            <a:r>
              <a:rPr lang="en-US" sz="1400" dirty="0">
                <a:latin typeface="Bookman Old Style" pitchFamily="18" charset="0"/>
              </a:rPr>
              <a:t>Qualitative Research design </a:t>
            </a:r>
          </a:p>
          <a:p>
            <a:pPr marL="342900" indent="-342900" algn="ctr">
              <a:lnSpc>
                <a:spcPct val="200000"/>
              </a:lnSpc>
              <a:buAutoNum type="arabicPeriod"/>
            </a:pPr>
            <a:r>
              <a:rPr lang="en-US" sz="1400" dirty="0" err="1">
                <a:latin typeface="Bookman Old Style" pitchFamily="18" charset="0"/>
              </a:rPr>
              <a:t>Quantitave</a:t>
            </a:r>
            <a:r>
              <a:rPr lang="en-US" sz="1400" dirty="0">
                <a:latin typeface="Bookman Old Style" pitchFamily="18" charset="0"/>
              </a:rPr>
              <a:t> Research design</a:t>
            </a:r>
          </a:p>
          <a:p>
            <a:pPr marL="342900" indent="-342900" algn="ctr">
              <a:lnSpc>
                <a:spcPct val="200000"/>
              </a:lnSpc>
              <a:buAutoNum type="arabicPeriod"/>
            </a:pPr>
            <a:r>
              <a:rPr lang="en-US" sz="1400" dirty="0">
                <a:latin typeface="Bookman Old Style" pitchFamily="18" charset="0"/>
              </a:rPr>
              <a:t>Mixed research method </a:t>
            </a:r>
          </a:p>
          <a:p>
            <a:pPr marL="285750" lvl="0" indent="-285750" algn="l" rtl="0">
              <a:spcBef>
                <a:spcPts val="600"/>
              </a:spcBef>
              <a:spcAft>
                <a:spcPts val="0"/>
              </a:spcAft>
              <a:buFont typeface="Wingdings" pitchFamily="2" charset="2"/>
              <a:buChar char="Ø"/>
            </a:pP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851">
                                            <p:txEl>
                                              <p:pRg st="0" end="0"/>
                                            </p:txEl>
                                          </p:spTgt>
                                        </p:tgtEl>
                                        <p:attrNameLst>
                                          <p:attrName>style.visibility</p:attrName>
                                        </p:attrNameLst>
                                      </p:cBhvr>
                                      <p:to>
                                        <p:strVal val="visible"/>
                                      </p:to>
                                    </p:set>
                                    <p:animEffect transition="in" filter="fade">
                                      <p:cBhvr>
                                        <p:cTn id="12" dur="2000"/>
                                        <p:tgtEl>
                                          <p:spTgt spid="3851">
                                            <p:txEl>
                                              <p:pRg st="0" end="0"/>
                                            </p:txEl>
                                          </p:spTgt>
                                        </p:tgtEl>
                                      </p:cBhvr>
                                    </p:animEffect>
                                    <p:anim calcmode="lin" valueType="num">
                                      <p:cBhvr>
                                        <p:cTn id="13"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851">
                                            <p:txEl>
                                              <p:pRg st="1" end="1"/>
                                            </p:txEl>
                                          </p:spTgt>
                                        </p:tgtEl>
                                        <p:attrNameLst>
                                          <p:attrName>style.visibility</p:attrName>
                                        </p:attrNameLst>
                                      </p:cBhvr>
                                      <p:to>
                                        <p:strVal val="visible"/>
                                      </p:to>
                                    </p:set>
                                    <p:animEffect transition="in" filter="fade">
                                      <p:cBhvr>
                                        <p:cTn id="19" dur="2000"/>
                                        <p:tgtEl>
                                          <p:spTgt spid="3851">
                                            <p:txEl>
                                              <p:pRg st="1" end="1"/>
                                            </p:txEl>
                                          </p:spTgt>
                                        </p:tgtEl>
                                      </p:cBhvr>
                                    </p:animEffect>
                                    <p:anim calcmode="lin" valueType="num">
                                      <p:cBhvr>
                                        <p:cTn id="20"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851">
                                            <p:txEl>
                                              <p:pRg st="2" end="2"/>
                                            </p:txEl>
                                          </p:spTgt>
                                        </p:tgtEl>
                                        <p:attrNameLst>
                                          <p:attrName>style.visibility</p:attrName>
                                        </p:attrNameLst>
                                      </p:cBhvr>
                                      <p:to>
                                        <p:strVal val="visible"/>
                                      </p:to>
                                    </p:set>
                                    <p:animEffect transition="in" filter="fade">
                                      <p:cBhvr>
                                        <p:cTn id="26" dur="2000"/>
                                        <p:tgtEl>
                                          <p:spTgt spid="3851">
                                            <p:txEl>
                                              <p:pRg st="2" end="2"/>
                                            </p:txEl>
                                          </p:spTgt>
                                        </p:tgtEl>
                                      </p:cBhvr>
                                    </p:animEffect>
                                    <p:anim calcmode="lin" valueType="num">
                                      <p:cBhvr>
                                        <p:cTn id="27"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851">
                                            <p:txEl>
                                              <p:pRg st="3" end="3"/>
                                            </p:txEl>
                                          </p:spTgt>
                                        </p:tgtEl>
                                        <p:attrNameLst>
                                          <p:attrName>style.visibility</p:attrName>
                                        </p:attrNameLst>
                                      </p:cBhvr>
                                      <p:to>
                                        <p:strVal val="visible"/>
                                      </p:to>
                                    </p:set>
                                    <p:animEffect transition="in" filter="fade">
                                      <p:cBhvr>
                                        <p:cTn id="33" dur="2000"/>
                                        <p:tgtEl>
                                          <p:spTgt spid="3851">
                                            <p:txEl>
                                              <p:pRg st="3" end="3"/>
                                            </p:txEl>
                                          </p:spTgt>
                                        </p:tgtEl>
                                      </p:cBhvr>
                                    </p:animEffect>
                                    <p:anim calcmode="lin" valueType="num">
                                      <p:cBhvr>
                                        <p:cTn id="34" dur="2000" fill="hold"/>
                                        <p:tgtEl>
                                          <p:spTgt spid="3851">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8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title"/>
          </p:nvPr>
        </p:nvSpPr>
        <p:spPr>
          <a:xfrm>
            <a:off x="718300" y="57150"/>
            <a:ext cx="6761100" cy="533399"/>
          </a:xfrm>
          <a:prstGeom prst="rect">
            <a:avLst/>
          </a:prstGeom>
        </p:spPr>
        <p:txBody>
          <a:bodyPr spcFirstLastPara="1" wrap="square" lIns="91425" tIns="91425" rIns="91425" bIns="91425" anchor="b" anchorCtr="0">
            <a:noAutofit/>
          </a:bodyPr>
          <a:lstStyle/>
          <a:p>
            <a:pPr lvl="0" fontAlgn="base">
              <a:spcBef>
                <a:spcPct val="0"/>
              </a:spcBef>
              <a:spcAft>
                <a:spcPct val="0"/>
              </a:spcAft>
            </a:pPr>
            <a:r>
              <a:rPr lang="en-US" sz="1400" b="1" dirty="0">
                <a:solidFill>
                  <a:schemeClr val="tx1"/>
                </a:solidFill>
                <a:latin typeface="Arial" charset="0"/>
                <a:cs typeface="Arial" charset="0"/>
              </a:rPr>
              <a:t>Quantitative vs. Qualitative Research Design</a:t>
            </a:r>
            <a:br>
              <a:rPr lang="en-US" sz="1400" b="1" dirty="0">
                <a:solidFill>
                  <a:schemeClr val="tx1"/>
                </a:solidFill>
                <a:latin typeface="Arial" charset="0"/>
                <a:cs typeface="Arial" charset="0"/>
              </a:rPr>
            </a:br>
            <a:r>
              <a:rPr lang="en-US" sz="1400" dirty="0">
                <a:solidFill>
                  <a:schemeClr val="tx1"/>
                </a:solidFill>
                <a:latin typeface="Arial" charset="0"/>
                <a:cs typeface="Arial" charset="0"/>
              </a:rPr>
              <a:t>Following is the difference between Quantitative vs. Qualitative Research Design</a:t>
            </a:r>
          </a:p>
        </p:txBody>
      </p:sp>
      <p:sp>
        <p:nvSpPr>
          <p:cNvPr id="3859" name="Google Shape;3859;p16"/>
          <p:cNvSpPr txBox="1">
            <a:spLocks noGrp="1"/>
          </p:cNvSpPr>
          <p:nvPr>
            <p:ph type="body" idx="1"/>
          </p:nvPr>
        </p:nvSpPr>
        <p:spPr>
          <a:xfrm>
            <a:off x="152400" y="514350"/>
            <a:ext cx="3808300" cy="4335300"/>
          </a:xfrm>
          <a:prstGeom prst="rect">
            <a:avLst/>
          </a:prstGeom>
        </p:spPr>
        <p:txBody>
          <a:bodyPr spcFirstLastPara="1" wrap="square" lIns="91425" tIns="91425" rIns="91425" bIns="91425" anchor="t" anchorCtr="0">
            <a:noAutofit/>
          </a:bodyPr>
          <a:lstStyle/>
          <a:p>
            <a:pPr marL="285750" indent="-285750">
              <a:buFont typeface="Wingdings" pitchFamily="2" charset="2"/>
              <a:buChar char="ü"/>
            </a:pPr>
            <a:r>
              <a:rPr lang="en-US" sz="1600" b="1" dirty="0"/>
              <a:t>Quantitative Research</a:t>
            </a:r>
            <a:endParaRPr lang="en-US" sz="1600" dirty="0"/>
          </a:p>
          <a:p>
            <a:pPr marL="285750" indent="-285750">
              <a:buFont typeface="Wingdings" pitchFamily="2" charset="2"/>
              <a:buChar char="ü"/>
            </a:pPr>
            <a:r>
              <a:rPr lang="en-US" sz="1600" dirty="0"/>
              <a:t>Focuses on putting ideas and hypotheses to the test. </a:t>
            </a:r>
          </a:p>
          <a:p>
            <a:pPr marL="285750" indent="-285750">
              <a:buFont typeface="Wingdings" pitchFamily="2" charset="2"/>
              <a:buChar char="ü"/>
            </a:pPr>
            <a:r>
              <a:rPr lang="en-US" sz="1600" dirty="0"/>
              <a:t>Math and statistical analysis were used to examine the situation.</a:t>
            </a:r>
          </a:p>
          <a:p>
            <a:pPr marL="285750" indent="-285750">
              <a:buFont typeface="Wingdings" pitchFamily="2" charset="2"/>
              <a:buChar char="ü"/>
            </a:pPr>
            <a:r>
              <a:rPr lang="en-US" sz="1600" dirty="0"/>
              <a:t>Numbers, graphs, and tables are the most common forms of expression.</a:t>
            </a:r>
          </a:p>
          <a:p>
            <a:pPr marL="285750" indent="-285750">
              <a:buFont typeface="Wingdings" pitchFamily="2" charset="2"/>
              <a:buChar char="ü"/>
            </a:pPr>
            <a:r>
              <a:rPr lang="en-US" sz="1600" dirty="0"/>
              <a:t>It necessitates the participation of a large number of people.</a:t>
            </a:r>
          </a:p>
          <a:p>
            <a:pPr marL="285750" indent="-285750">
              <a:buFont typeface="Wingdings" pitchFamily="2" charset="2"/>
              <a:buChar char="ü"/>
            </a:pPr>
            <a:r>
              <a:rPr lang="en-US" sz="1600" dirty="0"/>
              <a:t>Closed questions (multiple choice)</a:t>
            </a:r>
          </a:p>
          <a:p>
            <a:pPr marL="285750" indent="-285750">
              <a:buFont typeface="Wingdings" pitchFamily="2" charset="2"/>
              <a:buChar char="ü"/>
            </a:pPr>
            <a:r>
              <a:rPr lang="en-US" sz="1600" dirty="0"/>
              <a:t>Key terms: testing, measurement, objectivity, replicability</a:t>
            </a:r>
          </a:p>
          <a:p>
            <a:pPr marL="285750" indent="-285750">
              <a:buFont typeface="Wingdings" pitchFamily="2" charset="2"/>
              <a:buChar char="ü"/>
            </a:pPr>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
        <p:nvSpPr>
          <p:cNvPr id="3" name="Text Placeholder 2"/>
          <p:cNvSpPr>
            <a:spLocks noGrp="1"/>
          </p:cNvSpPr>
          <p:nvPr>
            <p:ph type="body" idx="2"/>
          </p:nvPr>
        </p:nvSpPr>
        <p:spPr>
          <a:xfrm>
            <a:off x="4156070" y="514350"/>
            <a:ext cx="3997329" cy="4335300"/>
          </a:xfrm>
        </p:spPr>
        <p:txBody>
          <a:bodyPr/>
          <a:lstStyle/>
          <a:p>
            <a:r>
              <a:rPr lang="en-US" b="1" dirty="0" smtClean="0"/>
              <a:t>Qualitative Research</a:t>
            </a:r>
          </a:p>
          <a:p>
            <a:r>
              <a:rPr lang="en-US" sz="1600" dirty="0"/>
              <a:t>Concentrate on generating ideas and developing a theory or hypothesis.</a:t>
            </a:r>
          </a:p>
          <a:p>
            <a:r>
              <a:rPr lang="en-US" sz="1600" dirty="0"/>
              <a:t>Summarizing, classifying, and analyzing data were used to conduct the analysis.</a:t>
            </a:r>
          </a:p>
          <a:p>
            <a:r>
              <a:rPr lang="en-US" sz="1600" dirty="0"/>
              <a:t>Mostly represented with words</a:t>
            </a:r>
          </a:p>
          <a:p>
            <a:r>
              <a:rPr lang="en-US" sz="1600" dirty="0"/>
              <a:t>Only a few people are required to answer.</a:t>
            </a:r>
          </a:p>
          <a:p>
            <a:r>
              <a:rPr lang="en-US" sz="1600" dirty="0"/>
              <a:t>Open-ended inquiries</a:t>
            </a:r>
          </a:p>
          <a:p>
            <a:r>
              <a:rPr lang="en-US" sz="1600" dirty="0"/>
              <a:t>Key terms: understanding, context, complexity, subjectivity</a:t>
            </a:r>
          </a:p>
          <a:p>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p:nvPr>
        </p:nvSpPr>
        <p:spPr>
          <a:xfrm>
            <a:off x="152400" y="57150"/>
            <a:ext cx="73151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Continue….</a:t>
            </a:r>
            <a:endParaRPr sz="1800" dirty="0">
              <a:latin typeface="Times New Roman" pitchFamily="18" charset="0"/>
              <a:cs typeface="Times New Roman" pitchFamily="18" charset="0"/>
            </a:endParaRPr>
          </a:p>
        </p:txBody>
      </p:sp>
      <p:sp>
        <p:nvSpPr>
          <p:cNvPr id="7" name="Google Shape;3851;p15"/>
          <p:cNvSpPr txBox="1">
            <a:spLocks noGrp="1"/>
          </p:cNvSpPr>
          <p:nvPr>
            <p:ph type="subTitle" idx="1"/>
          </p:nvPr>
        </p:nvSpPr>
        <p:spPr>
          <a:xfrm>
            <a:off x="304800" y="514350"/>
            <a:ext cx="7315199" cy="4343400"/>
          </a:xfrm>
          <a:prstGeom prst="rect">
            <a:avLst/>
          </a:prstGeom>
        </p:spPr>
        <p:txBody>
          <a:bodyPr spcFirstLastPara="1" wrap="square" lIns="91425" tIns="91425" rIns="91425" bIns="91425" anchor="t" anchorCtr="0">
            <a:noAutofit/>
          </a:bodyPr>
          <a:lstStyle/>
          <a:p>
            <a:pPr algn="just"/>
            <a:r>
              <a:rPr lang="en-US" sz="1400" b="1" dirty="0"/>
              <a:t>1. Correlation research design: </a:t>
            </a:r>
            <a:r>
              <a:rPr lang="en-US" sz="1400" dirty="0">
                <a:hlinkClick r:id="rId3"/>
              </a:rPr>
              <a:t>Correlation research</a:t>
            </a:r>
            <a:r>
              <a:rPr lang="en-US" sz="1400" dirty="0"/>
              <a:t> is a </a:t>
            </a:r>
            <a:r>
              <a:rPr lang="en-US" sz="1400" dirty="0">
                <a:hlinkClick r:id="rId4"/>
              </a:rPr>
              <a:t>non-experimental research</a:t>
            </a:r>
            <a:r>
              <a:rPr lang="en-US" sz="1400" dirty="0"/>
              <a:t> technique that helps researchers establish a relationship between two closely connected variables. This type of research requires two different groups. There is no assumption while evaluating a relationship between two different variables, and statistical analysis techniques calculate the relationship between them.</a:t>
            </a:r>
          </a:p>
          <a:p>
            <a:pPr algn="just"/>
            <a:endParaRPr lang="en-US" sz="1400" dirty="0"/>
          </a:p>
          <a:p>
            <a:pPr algn="just"/>
            <a:r>
              <a:rPr lang="en-US" sz="1400" dirty="0"/>
              <a:t>A correlation coefficient determines the correlation between two variables, whose value ranges between -1 and +1. If the correlation coefficient is towards +1, it indicates a positive relationship between the variables and -1 means a negative relationship between the two variables. </a:t>
            </a:r>
          </a:p>
          <a:p>
            <a:pPr marL="285750" lvl="0" indent="-285750" algn="l" rtl="0">
              <a:spcBef>
                <a:spcPts val="600"/>
              </a:spcBef>
              <a:spcAft>
                <a:spcPts val="0"/>
              </a:spcAft>
              <a:buFont typeface="Wingdings" pitchFamily="2" charset="2"/>
              <a:buChar char="Ø"/>
            </a:pPr>
            <a:endParaRPr lang="en-US" sz="1400" b="1" dirty="0" smtClean="0">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000"/>
                                        <p:tgtEl>
                                          <p:spTgt spid="7">
                                            <p:txEl>
                                              <p:pRg st="2" end="2"/>
                                            </p:txEl>
                                          </p:spTgt>
                                        </p:tgtEl>
                                      </p:cBhvr>
                                    </p:animEffect>
                                    <p:anim calcmode="lin" valueType="num">
                                      <p:cBhvr>
                                        <p:cTn id="20"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p:nvPr>
        </p:nvSpPr>
        <p:spPr>
          <a:xfrm>
            <a:off x="304800" y="57150"/>
            <a:ext cx="63245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continued...</a:t>
            </a:r>
            <a:endParaRPr sz="1800" dirty="0">
              <a:latin typeface="Times New Roman" pitchFamily="18" charset="0"/>
              <a:cs typeface="Times New Roman" pitchFamily="18" charset="0"/>
            </a:endParaRPr>
          </a:p>
        </p:txBody>
      </p:sp>
      <p:sp>
        <p:nvSpPr>
          <p:cNvPr id="15" name="Google Shape;3851;p15"/>
          <p:cNvSpPr txBox="1">
            <a:spLocks noGrp="1"/>
          </p:cNvSpPr>
          <p:nvPr>
            <p:ph type="subTitle" idx="1"/>
          </p:nvPr>
        </p:nvSpPr>
        <p:spPr>
          <a:xfrm>
            <a:off x="304800" y="514350"/>
            <a:ext cx="6629400" cy="4343400"/>
          </a:xfrm>
          <a:prstGeom prst="rect">
            <a:avLst/>
          </a:prstGeom>
        </p:spPr>
        <p:txBody>
          <a:bodyPr spcFirstLastPara="1" wrap="square" lIns="91425" tIns="91425" rIns="91425" bIns="91425" anchor="t" anchorCtr="0">
            <a:noAutofit/>
          </a:bodyPr>
          <a:lstStyle/>
          <a:p>
            <a:pPr lvl="0" fontAlgn="base">
              <a:lnSpc>
                <a:spcPct val="200000"/>
              </a:lnSpc>
              <a:spcBef>
                <a:spcPct val="0"/>
              </a:spcBef>
              <a:spcAft>
                <a:spcPct val="0"/>
              </a:spcAft>
            </a:pPr>
            <a:r>
              <a:rPr lang="en-US" sz="1400" dirty="0">
                <a:latin typeface="Arial" charset="0"/>
                <a:cs typeface="Arial" charset="0"/>
              </a:rPr>
              <a:t>Correlation research design is great for swiftly collecting data from natural settings. </a:t>
            </a:r>
          </a:p>
          <a:p>
            <a:pPr lvl="0" fontAlgn="base">
              <a:lnSpc>
                <a:spcPct val="200000"/>
              </a:lnSpc>
              <a:spcBef>
                <a:spcPct val="0"/>
              </a:spcBef>
              <a:spcAft>
                <a:spcPct val="0"/>
              </a:spcAft>
            </a:pPr>
            <a:r>
              <a:rPr lang="en-US" sz="1400" dirty="0">
                <a:latin typeface="Arial" charset="0"/>
                <a:cs typeface="Arial" charset="0"/>
              </a:rPr>
              <a:t>This allows you to apply your results to real-world circumstances in an externally legitimate manner. Correlation studies research is a viable choice in a few scenarios like: </a:t>
            </a:r>
          </a:p>
          <a:p>
            <a:pPr lvl="0" eaLnBrk="0" fontAlgn="base" hangingPunct="0">
              <a:lnSpc>
                <a:spcPct val="200000"/>
              </a:lnSpc>
              <a:spcBef>
                <a:spcPct val="0"/>
              </a:spcBef>
              <a:spcAft>
                <a:spcPct val="0"/>
              </a:spcAft>
              <a:buFont typeface="Wingdings" pitchFamily="2" charset="2"/>
              <a:buChar char="v"/>
            </a:pPr>
            <a:r>
              <a:rPr lang="en-US" sz="1400" dirty="0">
                <a:latin typeface="Arial" charset="0"/>
                <a:cs typeface="Arial" charset="0"/>
              </a:rPr>
              <a:t>To investigate non-causal relationships </a:t>
            </a:r>
          </a:p>
          <a:p>
            <a:pPr lvl="0" eaLnBrk="0" fontAlgn="base" hangingPunct="0">
              <a:lnSpc>
                <a:spcPct val="200000"/>
              </a:lnSpc>
              <a:spcBef>
                <a:spcPct val="0"/>
              </a:spcBef>
              <a:spcAft>
                <a:spcPct val="0"/>
              </a:spcAft>
              <a:buFont typeface="Wingdings" pitchFamily="2" charset="2"/>
              <a:buChar char="v"/>
            </a:pPr>
            <a:r>
              <a:rPr lang="en-US" sz="1400" dirty="0">
                <a:latin typeface="Arial" charset="0"/>
                <a:cs typeface="Arial" charset="0"/>
              </a:rPr>
              <a:t>To explore causal relationships between variables </a:t>
            </a:r>
          </a:p>
          <a:p>
            <a:pPr lvl="0" eaLnBrk="0" fontAlgn="base" hangingPunct="0">
              <a:lnSpc>
                <a:spcPct val="200000"/>
              </a:lnSpc>
              <a:spcBef>
                <a:spcPct val="0"/>
              </a:spcBef>
              <a:spcAft>
                <a:spcPct val="0"/>
              </a:spcAft>
              <a:buFont typeface="Wingdings" pitchFamily="2" charset="2"/>
              <a:buChar char="v"/>
            </a:pPr>
            <a:r>
              <a:rPr lang="en-US" sz="1400" dirty="0">
                <a:latin typeface="Arial" charset="0"/>
                <a:cs typeface="Arial" charset="0"/>
              </a:rPr>
              <a:t>To test new measurement tools</a:t>
            </a:r>
            <a:endParaRPr lang="en-US" sz="1400" b="1" dirty="0" smtClean="0">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anim calcmode="lin" valueType="num">
                                      <p:cBhvr>
                                        <p:cTn id="13"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000"/>
                                        <p:tgtEl>
                                          <p:spTgt spid="15">
                                            <p:txEl>
                                              <p:pRg st="1" end="1"/>
                                            </p:txEl>
                                          </p:spTgt>
                                        </p:tgtEl>
                                      </p:cBhvr>
                                    </p:animEffect>
                                    <p:anim calcmode="lin" valueType="num">
                                      <p:cBhvr>
                                        <p:cTn id="20" dur="2000" fill="hold"/>
                                        <p:tgtEl>
                                          <p:spTgt spid="15">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2000"/>
                                        <p:tgtEl>
                                          <p:spTgt spid="15">
                                            <p:txEl>
                                              <p:pRg st="2" end="2"/>
                                            </p:txEl>
                                          </p:spTgt>
                                        </p:tgtEl>
                                      </p:cBhvr>
                                    </p:animEffect>
                                    <p:anim calcmode="lin" valueType="num">
                                      <p:cBhvr>
                                        <p:cTn id="27" dur="2000" fill="hold"/>
                                        <p:tgtEl>
                                          <p:spTgt spid="15">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2000"/>
                                        <p:tgtEl>
                                          <p:spTgt spid="15">
                                            <p:txEl>
                                              <p:pRg st="3" end="3"/>
                                            </p:txEl>
                                          </p:spTgt>
                                        </p:tgtEl>
                                      </p:cBhvr>
                                    </p:animEffect>
                                    <p:anim calcmode="lin" valueType="num">
                                      <p:cBhvr>
                                        <p:cTn id="34" dur="2000" fill="hold"/>
                                        <p:tgtEl>
                                          <p:spTgt spid="15">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2000"/>
                                        <p:tgtEl>
                                          <p:spTgt spid="15">
                                            <p:txEl>
                                              <p:pRg st="4" end="4"/>
                                            </p:txEl>
                                          </p:spTgt>
                                        </p:tgtEl>
                                      </p:cBhvr>
                                    </p:animEffect>
                                    <p:anim calcmode="lin" valueType="num">
                                      <p:cBhvr>
                                        <p:cTn id="41" dur="2000" fill="hold"/>
                                        <p:tgtEl>
                                          <p:spTgt spid="15">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Continued…</a:t>
            </a:r>
            <a:endParaRPr sz="1400" dirty="0">
              <a:latin typeface="Times New Roman" pitchFamily="18" charset="0"/>
              <a:cs typeface="Times New Roman" pitchFamily="18" charset="0"/>
            </a:endParaRPr>
          </a:p>
        </p:txBody>
      </p:sp>
      <p:sp>
        <p:nvSpPr>
          <p:cNvPr id="5" name="Google Shape;3859;p16"/>
          <p:cNvSpPr txBox="1">
            <a:spLocks noGrp="1"/>
          </p:cNvSpPr>
          <p:nvPr>
            <p:ph type="subTitle" idx="1"/>
          </p:nvPr>
        </p:nvSpPr>
        <p:spPr>
          <a:xfrm>
            <a:off x="685800" y="590550"/>
            <a:ext cx="7010400" cy="4038599"/>
          </a:xfrm>
          <a:prstGeom prst="rect">
            <a:avLst/>
          </a:prstGeom>
        </p:spPr>
        <p:txBody>
          <a:bodyPr spcFirstLastPara="1" wrap="square" lIns="91425" tIns="91425" rIns="91425" bIns="91425" anchor="t" anchorCtr="0">
            <a:noAutofit/>
          </a:bodyPr>
          <a:lstStyle/>
          <a:p>
            <a:pPr algn="just"/>
            <a:r>
              <a:rPr lang="en-US" sz="1600" b="1" dirty="0">
                <a:solidFill>
                  <a:schemeClr val="accent6"/>
                </a:solidFill>
              </a:rPr>
              <a:t>Experimental research design: </a:t>
            </a:r>
            <a:r>
              <a:rPr lang="en-US" sz="1600" dirty="0">
                <a:solidFill>
                  <a:schemeClr val="accent6"/>
                </a:solidFill>
                <a:hlinkClick r:id="rId2"/>
              </a:rPr>
              <a:t>Experimental research</a:t>
            </a:r>
            <a:r>
              <a:rPr lang="en-US" sz="1600" dirty="0">
                <a:solidFill>
                  <a:schemeClr val="accent6"/>
                </a:solidFill>
              </a:rPr>
              <a:t> establishes a relationship between the cause and effect of a situation. It is a causal design where one observes the impact caused by the independent variable on the dependent variable. For example, one monitors the influence of an independent variable such as a price on a dependent variable such as customer satisfaction or brand loyalty. It is a highly practical research method as it contributes to solving a problem at hand. </a:t>
            </a:r>
          </a:p>
          <a:p>
            <a:pPr algn="just"/>
            <a:endParaRPr lang="en-US" sz="1600" dirty="0">
              <a:solidFill>
                <a:schemeClr val="accent6"/>
              </a:solidFill>
            </a:endParaRPr>
          </a:p>
          <a:p>
            <a:pPr algn="just"/>
            <a:r>
              <a:rPr lang="en-US" sz="1600" dirty="0">
                <a:solidFill>
                  <a:schemeClr val="accent6"/>
                </a:solidFill>
              </a:rPr>
              <a:t>The  independent variables are manipulated to monitor the change it has on the dependent variable. It is often used in social sciences to observe human behavior by analyzing two groups. Researchers can have participants change their actions and study how the people around them react to gain a better understanding of social psychology</a:t>
            </a:r>
          </a:p>
          <a:p>
            <a:pPr marL="285750" indent="-285750">
              <a:buFont typeface="Wingdings" pitchFamily="2" charset="2"/>
              <a:buChar char="ü"/>
            </a:pPr>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5898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50;p15"/>
          <p:cNvSpPr txBox="1">
            <a:spLocks/>
          </p:cNvSpPr>
          <p:nvPr/>
        </p:nvSpPr>
        <p:spPr>
          <a:xfrm>
            <a:off x="1795625" y="133350"/>
            <a:ext cx="4147975" cy="45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9pPr>
          </a:lstStyle>
          <a:p>
            <a:r>
              <a:rPr lang="en-US" sz="1800" dirty="0" smtClean="0">
                <a:latin typeface="Times New Roman" pitchFamily="18" charset="0"/>
                <a:cs typeface="Times New Roman" pitchFamily="18" charset="0"/>
              </a:rPr>
              <a:t>continued...</a:t>
            </a:r>
            <a:endParaRPr lang="en-US"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152400" y="514350"/>
            <a:ext cx="7772400" cy="4199700"/>
          </a:xfrm>
        </p:spPr>
        <p:txBody>
          <a:bodyPr/>
          <a:lstStyle/>
          <a:p>
            <a:r>
              <a:rPr lang="en-US" sz="1400" b="1" dirty="0"/>
              <a:t>3. Descriptive research design:  </a:t>
            </a:r>
            <a:r>
              <a:rPr lang="en-US" sz="1400" dirty="0"/>
              <a:t>In a descriptive design, a researcher is solely interested in describing the situation or case under their research study. It is a theory-based design method which is created by gathering, analyzing, and presenting collected data. This allows a researcher to provide insights into the why and how of research. Descriptive design helps others better understand the need for the research. If the problem statement is not clear, you can conduct exploratory research.</a:t>
            </a:r>
          </a:p>
          <a:p>
            <a:r>
              <a:rPr lang="en-US" sz="1400" b="1" dirty="0"/>
              <a:t>4. Diagnostic research design: </a:t>
            </a:r>
            <a:r>
              <a:rPr lang="en-US" sz="1400" dirty="0"/>
              <a:t>In diagnostic design, the researcher is looking to evaluate the underlying cause of a specific topic or phenomenon. This method helps one learn more about the factors that create troublesome situations. </a:t>
            </a:r>
          </a:p>
          <a:p>
            <a:r>
              <a:rPr lang="en-US" sz="1400" dirty="0"/>
              <a:t>This design has three parts of the research:</a:t>
            </a:r>
          </a:p>
          <a:p>
            <a:pPr>
              <a:buFont typeface="Wingdings" pitchFamily="2" charset="2"/>
              <a:buChar char="v"/>
            </a:pPr>
            <a:r>
              <a:rPr lang="en-US" sz="1400" dirty="0"/>
              <a:t>· Inception of the issue</a:t>
            </a:r>
          </a:p>
          <a:p>
            <a:pPr>
              <a:buFont typeface="Wingdings" pitchFamily="2" charset="2"/>
              <a:buChar char="v"/>
            </a:pPr>
            <a:r>
              <a:rPr lang="en-US" sz="1400" dirty="0"/>
              <a:t>· Diagnosis of the issue</a:t>
            </a:r>
          </a:p>
          <a:p>
            <a:pPr>
              <a:buFont typeface="Wingdings" pitchFamily="2" charset="2"/>
              <a:buChar char="v"/>
            </a:pPr>
            <a:r>
              <a:rPr lang="en-US" sz="1400" dirty="0"/>
              <a:t>· Solution for the issue</a:t>
            </a:r>
          </a:p>
          <a:p>
            <a:endParaRPr lang="en-US" sz="1400" dirty="0"/>
          </a:p>
        </p:txBody>
      </p:sp>
    </p:spTree>
    <p:extLst>
      <p:ext uri="{BB962C8B-B14F-4D97-AF65-F5344CB8AC3E}">
        <p14:creationId xmlns:p14="http://schemas.microsoft.com/office/powerpoint/2010/main" val="29334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1"/>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337</TotalTime>
  <Words>482</Words>
  <Application>Microsoft Office PowerPoint</Application>
  <PresentationFormat>On-screen Show (16:9)</PresentationFormat>
  <Paragraphs>59</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Wingdings</vt:lpstr>
      <vt:lpstr>Tunga</vt:lpstr>
      <vt:lpstr>Times New Roman</vt:lpstr>
      <vt:lpstr>Titillium Web</vt:lpstr>
      <vt:lpstr>Bookman Old Style</vt:lpstr>
      <vt:lpstr>Dosis ExtraLight</vt:lpstr>
      <vt:lpstr>Franklin Gothic Medium</vt:lpstr>
      <vt:lpstr>Franklin Gothic Book</vt:lpstr>
      <vt:lpstr>Angles</vt:lpstr>
      <vt:lpstr>  DAR ES SALAAM SCHOOL OF JOURNALISM </vt:lpstr>
      <vt:lpstr>TOPIC 2:RESEARCH DESIGN IN MEDIA PRACTICE</vt:lpstr>
      <vt:lpstr>Quantitative vs. Qualitative Research Design Following is the difference between Quantitative vs. Qualitative Research Design</vt:lpstr>
      <vt:lpstr>Continue….</vt:lpstr>
      <vt:lpstr>  continued...</vt:lpstr>
      <vt:lpstr>Continued…</vt:lpstr>
      <vt:lpstr>PowerPoint Presentation</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45</cp:revision>
  <dcterms:modified xsi:type="dcterms:W3CDTF">2023-02-08T13:57:05Z</dcterms:modified>
</cp:coreProperties>
</file>